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______1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Microsoft_______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6" r:id="rId5"/>
    <p:sldId id="258" r:id="rId6"/>
    <p:sldId id="259" r:id="rId7"/>
    <p:sldId id="261" r:id="rId8"/>
    <p:sldId id="262" r:id="rId9"/>
    <p:sldId id="276" r:id="rId10"/>
    <p:sldId id="264" r:id="rId11"/>
    <p:sldId id="263" r:id="rId12"/>
    <p:sldId id="267" r:id="rId13"/>
    <p:sldId id="265" r:id="rId14"/>
    <p:sldId id="268" r:id="rId15"/>
    <p:sldId id="269" r:id="rId16"/>
    <p:sldId id="272" r:id="rId17"/>
    <p:sldId id="270" r:id="rId18"/>
    <p:sldId id="273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20.w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91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721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483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632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148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208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73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872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16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127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823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C013-1030-8745-81C6-95A8E73074D9}" type="datetimeFigureOut">
              <a:rPr kumimoji="1" lang="zh-TW" altLang="en-US" smtClean="0"/>
              <a:pPr/>
              <a:t>13/10/1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3D8F-D179-3E4E-98EC-A0D5D276EDB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57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____2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____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死亡率模型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Lee-Carter</a:t>
            </a:r>
            <a:r>
              <a:rPr kumimoji="1" lang="zh-TW" altLang="en-US" dirty="0" smtClean="0"/>
              <a:t>的延伸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/>
              <a:t>徐健勳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01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模型分配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死亡率服從</a:t>
            </a:r>
            <a:r>
              <a:rPr kumimoji="1" lang="en-US" altLang="zh-TW" dirty="0" smtClean="0"/>
              <a:t>Gaussian(</a:t>
            </a:r>
            <a:r>
              <a:rPr kumimoji="1" lang="zh-TW" altLang="en-US" dirty="0" smtClean="0"/>
              <a:t>常態</a:t>
            </a:r>
            <a:r>
              <a:rPr kumimoji="1" lang="en-US" altLang="zh-TW" dirty="0" smtClean="0"/>
              <a:t>)</a:t>
            </a:r>
            <a:r>
              <a:rPr kumimoji="1" lang="zh-TW" altLang="en-US" dirty="0" smtClean="0"/>
              <a:t>分配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原始提出的模型即是</a:t>
            </a:r>
            <a:r>
              <a:rPr kumimoji="1" lang="en-US" altLang="zh-TW" dirty="0" smtClean="0"/>
              <a:t>Gaussian</a:t>
            </a:r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死亡人口數服從</a:t>
            </a:r>
            <a:r>
              <a:rPr kumimoji="1" lang="en-US" altLang="zh-TW" dirty="0" smtClean="0"/>
              <a:t>Poisson</a:t>
            </a:r>
            <a:r>
              <a:rPr kumimoji="1" lang="zh-TW" altLang="en-US" dirty="0" smtClean="0"/>
              <a:t>分配</a:t>
            </a:r>
            <a:endParaRPr kumimoji="1" lang="en-US" altLang="zh-TW" dirty="0" smtClean="0"/>
          </a:p>
          <a:p>
            <a:pPr lvl="1"/>
            <a:r>
              <a:rPr kumimoji="1" lang="en-US" altLang="zh-TW" dirty="0" err="1" smtClean="0"/>
              <a:t>Brouhns</a:t>
            </a:r>
            <a:r>
              <a:rPr kumimoji="1" lang="en-US" altLang="zh-TW" dirty="0" smtClean="0"/>
              <a:t> (2002)</a:t>
            </a:r>
            <a:r>
              <a:rPr kumimoji="1" lang="zh-TW" altLang="en-US" dirty="0" smtClean="0"/>
              <a:t> 提出死亡人口數服從</a:t>
            </a:r>
            <a:r>
              <a:rPr kumimoji="1" lang="en-US" altLang="zh-TW" dirty="0" smtClean="0"/>
              <a:t>Poisson</a:t>
            </a:r>
            <a:r>
              <a:rPr kumimoji="1" lang="zh-TW" altLang="en-US" dirty="0" smtClean="0"/>
              <a:t>分配的假設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67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LC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55372"/>
            <a:ext cx="8229600" cy="4525963"/>
          </a:xfrm>
        </p:spPr>
        <p:txBody>
          <a:bodyPr/>
          <a:lstStyle/>
          <a:p>
            <a:r>
              <a:rPr kumimoji="1" lang="en-US" altLang="zh-TW" dirty="0" smtClean="0"/>
              <a:t>Method A (Gaussian)</a:t>
            </a:r>
          </a:p>
          <a:p>
            <a:pPr lvl="1"/>
            <a:r>
              <a:rPr kumimoji="1" lang="zh-TW" altLang="en-US" dirty="0" smtClean="0"/>
              <a:t>先用</a:t>
            </a:r>
            <a:r>
              <a:rPr kumimoji="1" lang="en-US" altLang="zh-TW" dirty="0" smtClean="0"/>
              <a:t>SVD</a:t>
            </a:r>
            <a:r>
              <a:rPr kumimoji="1" lang="zh-TW" altLang="en-US" dirty="0" smtClean="0"/>
              <a:t>求</a:t>
            </a:r>
            <a:r>
              <a:rPr kumimoji="1" lang="en-US" altLang="zh-TW" dirty="0" smtClean="0"/>
              <a:t>              </a:t>
            </a:r>
            <a:r>
              <a:rPr kumimoji="1" lang="zh-TW" altLang="en-US" dirty="0" smtClean="0"/>
              <a:t>再用</a:t>
            </a:r>
            <a:r>
              <a:rPr kumimoji="1" lang="en-US" altLang="zh-TW" dirty="0" smtClean="0"/>
              <a:t>MLE</a:t>
            </a:r>
            <a:r>
              <a:rPr kumimoji="1" lang="zh-TW" altLang="en-US" dirty="0" smtClean="0"/>
              <a:t>求</a:t>
            </a:r>
            <a:r>
              <a:rPr kumimoji="1" lang="en-US" altLang="zh-TW" dirty="0" smtClean="0"/>
              <a:t>       </a:t>
            </a:r>
            <a:r>
              <a:rPr kumimoji="1" lang="zh-TW" altLang="en-US" dirty="0" smtClean="0"/>
              <a:t>並算</a:t>
            </a:r>
            <a:endParaRPr kumimoji="1" lang="en-US" altLang="zh-TW" dirty="0"/>
          </a:p>
          <a:p>
            <a:pPr lvl="1"/>
            <a:endParaRPr kumimoji="1" lang="en-US" altLang="zh-TW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5902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" name="方程式" r:id="rId3" imgW="114300" imgH="165100" progId="Equation.3">
                  <p:embed/>
                </p:oleObj>
              </mc:Choice>
              <mc:Fallback>
                <p:oleObj name="方程式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1590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" name="方程式" r:id="rId5" imgW="114300" imgH="165100" progId="Equation.3">
                  <p:embed/>
                </p:oleObj>
              </mc:Choice>
              <mc:Fallback>
                <p:oleObj name="方程式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07687"/>
              </p:ext>
            </p:extLst>
          </p:nvPr>
        </p:nvGraphicFramePr>
        <p:xfrm>
          <a:off x="3028359" y="1761180"/>
          <a:ext cx="1008030" cy="69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方程式" r:id="rId7" imgW="368300" imgH="254000" progId="Equation.3">
                  <p:embed/>
                </p:oleObj>
              </mc:Choice>
              <mc:Fallback>
                <p:oleObj name="方程式" r:id="rId7" imgW="368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8359" y="1761180"/>
                        <a:ext cx="1008030" cy="695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229571"/>
              </p:ext>
            </p:extLst>
          </p:nvPr>
        </p:nvGraphicFramePr>
        <p:xfrm>
          <a:off x="5874961" y="1738289"/>
          <a:ext cx="617481" cy="74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" name="方程式" r:id="rId9" imgW="190500" imgH="228600" progId="Equation.3">
                  <p:embed/>
                </p:oleObj>
              </mc:Choice>
              <mc:Fallback>
                <p:oleObj name="方程式" r:id="rId9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4961" y="1738289"/>
                        <a:ext cx="617481" cy="74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15985"/>
              </p:ext>
            </p:extLst>
          </p:nvPr>
        </p:nvGraphicFramePr>
        <p:xfrm>
          <a:off x="7149098" y="1761180"/>
          <a:ext cx="622062" cy="70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方程式" r:id="rId11" imgW="190500" imgH="215900" progId="Equation.3">
                  <p:embed/>
                </p:oleObj>
              </mc:Choice>
              <mc:Fallback>
                <p:oleObj name="方程式" r:id="rId11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49098" y="1761180"/>
                        <a:ext cx="622062" cy="705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807868"/>
              </p:ext>
            </p:extLst>
          </p:nvPr>
        </p:nvGraphicFramePr>
        <p:xfrm>
          <a:off x="1330362" y="2479266"/>
          <a:ext cx="5654650" cy="206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" name="方程式" r:id="rId13" imgW="3302000" imgH="1206500" progId="Equation.3">
                  <p:embed/>
                </p:oleObj>
              </mc:Choice>
              <mc:Fallback>
                <p:oleObj name="方程式" r:id="rId13" imgW="33020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0362" y="2479266"/>
                        <a:ext cx="5654650" cy="206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191454" y="4637033"/>
            <a:ext cx="687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重複上述</a:t>
            </a:r>
            <a:r>
              <a:rPr kumimoji="1" lang="en-US" altLang="zh-TW" sz="2400" dirty="0" smtClean="0"/>
              <a:t> 1.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2.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3.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4.</a:t>
            </a:r>
            <a:r>
              <a:rPr kumimoji="1" lang="zh-TW" altLang="en-US" sz="2400" dirty="0" smtClean="0"/>
              <a:t> 的步驟，直到</a:t>
            </a:r>
            <a:r>
              <a:rPr kumimoji="1" lang="en-US" altLang="zh-TW" sz="2400" dirty="0" smtClean="0"/>
              <a:t>                   </a:t>
            </a:r>
            <a:r>
              <a:rPr kumimoji="1" lang="zh-TW" altLang="en-US" sz="2400" dirty="0" smtClean="0"/>
              <a:t> 收斂</a:t>
            </a:r>
            <a:endParaRPr kumimoji="1" lang="zh-TW" altLang="en-US" sz="2400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32652"/>
              </p:ext>
            </p:extLst>
          </p:nvPr>
        </p:nvGraphicFramePr>
        <p:xfrm>
          <a:off x="5575732" y="4701481"/>
          <a:ext cx="1363683" cy="41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" name="方程式" r:id="rId15" imgW="711200" imgH="215900" progId="Equation.3">
                  <p:embed/>
                </p:oleObj>
              </mc:Choice>
              <mc:Fallback>
                <p:oleObj name="方程式" r:id="rId15" imgW="71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75732" y="4701481"/>
                        <a:ext cx="1363683" cy="41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11410"/>
              </p:ext>
            </p:extLst>
          </p:nvPr>
        </p:nvGraphicFramePr>
        <p:xfrm>
          <a:off x="1505676" y="5254791"/>
          <a:ext cx="6246948" cy="126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" name="方程式" r:id="rId17" imgW="3632200" imgH="736600" progId="Equation.3">
                  <p:embed/>
                </p:oleObj>
              </mc:Choice>
              <mc:Fallback>
                <p:oleObj name="方程式" r:id="rId17" imgW="36322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05676" y="5254791"/>
                        <a:ext cx="6246948" cy="126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73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LC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55372"/>
            <a:ext cx="8229600" cy="4525963"/>
          </a:xfrm>
        </p:spPr>
        <p:txBody>
          <a:bodyPr/>
          <a:lstStyle/>
          <a:p>
            <a:r>
              <a:rPr kumimoji="1" lang="en-US" altLang="zh-TW" dirty="0" smtClean="0"/>
              <a:t>Method A (Poisson)</a:t>
            </a:r>
          </a:p>
          <a:p>
            <a:pPr lvl="1"/>
            <a:r>
              <a:rPr kumimoji="1" lang="zh-TW" altLang="en-US" dirty="0" smtClean="0"/>
              <a:t>先用</a:t>
            </a:r>
            <a:r>
              <a:rPr kumimoji="1" lang="en-US" altLang="zh-TW" dirty="0" smtClean="0"/>
              <a:t>SVD</a:t>
            </a:r>
            <a:r>
              <a:rPr kumimoji="1" lang="zh-TW" altLang="en-US" dirty="0" smtClean="0"/>
              <a:t>求</a:t>
            </a:r>
            <a:r>
              <a:rPr kumimoji="1" lang="en-US" altLang="zh-TW" dirty="0" smtClean="0"/>
              <a:t>              </a:t>
            </a:r>
            <a:r>
              <a:rPr kumimoji="1" lang="zh-TW" altLang="en-US" dirty="0" smtClean="0"/>
              <a:t>再用</a:t>
            </a:r>
            <a:r>
              <a:rPr kumimoji="1" lang="en-US" altLang="zh-TW" dirty="0" smtClean="0"/>
              <a:t>MLE</a:t>
            </a:r>
            <a:r>
              <a:rPr kumimoji="1" lang="zh-TW" altLang="en-US" dirty="0" smtClean="0"/>
              <a:t>求</a:t>
            </a:r>
            <a:r>
              <a:rPr kumimoji="1" lang="en-US" altLang="zh-TW" dirty="0" smtClean="0"/>
              <a:t>       </a:t>
            </a:r>
            <a:r>
              <a:rPr kumimoji="1" lang="zh-TW" altLang="en-US" dirty="0" smtClean="0"/>
              <a:t>並算</a:t>
            </a:r>
            <a:endParaRPr kumimoji="1" lang="en-US" altLang="zh-TW" dirty="0"/>
          </a:p>
          <a:p>
            <a:pPr lvl="1"/>
            <a:endParaRPr kumimoji="1" lang="en-US" altLang="zh-TW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5902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方程式" r:id="rId3" imgW="114300" imgH="165100" progId="Equation.3">
                  <p:embed/>
                </p:oleObj>
              </mc:Choice>
              <mc:Fallback>
                <p:oleObj name="方程式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1590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方程式" r:id="rId5" imgW="114300" imgH="165100" progId="Equation.3">
                  <p:embed/>
                </p:oleObj>
              </mc:Choice>
              <mc:Fallback>
                <p:oleObj name="方程式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07687"/>
              </p:ext>
            </p:extLst>
          </p:nvPr>
        </p:nvGraphicFramePr>
        <p:xfrm>
          <a:off x="3028359" y="1761180"/>
          <a:ext cx="1008030" cy="69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" name="方程式" r:id="rId7" imgW="368300" imgH="254000" progId="Equation.3">
                  <p:embed/>
                </p:oleObj>
              </mc:Choice>
              <mc:Fallback>
                <p:oleObj name="方程式" r:id="rId7" imgW="368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8359" y="1761180"/>
                        <a:ext cx="1008030" cy="695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229571"/>
              </p:ext>
            </p:extLst>
          </p:nvPr>
        </p:nvGraphicFramePr>
        <p:xfrm>
          <a:off x="5874961" y="1738289"/>
          <a:ext cx="617481" cy="74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" name="方程式" r:id="rId9" imgW="190500" imgH="228600" progId="Equation.3">
                  <p:embed/>
                </p:oleObj>
              </mc:Choice>
              <mc:Fallback>
                <p:oleObj name="方程式" r:id="rId9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4961" y="1738289"/>
                        <a:ext cx="617481" cy="74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15985"/>
              </p:ext>
            </p:extLst>
          </p:nvPr>
        </p:nvGraphicFramePr>
        <p:xfrm>
          <a:off x="7149098" y="1761180"/>
          <a:ext cx="622062" cy="70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" name="方程式" r:id="rId11" imgW="190500" imgH="215900" progId="Equation.3">
                  <p:embed/>
                </p:oleObj>
              </mc:Choice>
              <mc:Fallback>
                <p:oleObj name="方程式" r:id="rId11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49098" y="1761180"/>
                        <a:ext cx="622062" cy="705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807868"/>
              </p:ext>
            </p:extLst>
          </p:nvPr>
        </p:nvGraphicFramePr>
        <p:xfrm>
          <a:off x="1330362" y="2479266"/>
          <a:ext cx="5654650" cy="206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2" name="方程式" r:id="rId13" imgW="3302000" imgH="1206500" progId="Equation.3">
                  <p:embed/>
                </p:oleObj>
              </mc:Choice>
              <mc:Fallback>
                <p:oleObj name="方程式" r:id="rId13" imgW="33020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0362" y="2479266"/>
                        <a:ext cx="5654650" cy="206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191454" y="4637033"/>
            <a:ext cx="687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重複上述</a:t>
            </a:r>
            <a:r>
              <a:rPr kumimoji="1" lang="en-US" altLang="zh-TW" sz="2400" dirty="0" smtClean="0"/>
              <a:t> 1.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2.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3.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4.</a:t>
            </a:r>
            <a:r>
              <a:rPr kumimoji="1" lang="zh-TW" altLang="en-US" sz="2400" dirty="0" smtClean="0"/>
              <a:t> 的步驟，直到</a:t>
            </a:r>
            <a:r>
              <a:rPr kumimoji="1" lang="en-US" altLang="zh-TW" sz="2400" dirty="0" smtClean="0"/>
              <a:t>                   </a:t>
            </a:r>
            <a:r>
              <a:rPr kumimoji="1" lang="zh-TW" altLang="en-US" sz="2400" dirty="0" smtClean="0"/>
              <a:t> 收斂</a:t>
            </a:r>
            <a:endParaRPr kumimoji="1" lang="zh-TW" altLang="en-US" sz="2400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32652"/>
              </p:ext>
            </p:extLst>
          </p:nvPr>
        </p:nvGraphicFramePr>
        <p:xfrm>
          <a:off x="5575732" y="4701481"/>
          <a:ext cx="1363683" cy="41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" name="方程式" r:id="rId15" imgW="711200" imgH="215900" progId="Equation.3">
                  <p:embed/>
                </p:oleObj>
              </mc:Choice>
              <mc:Fallback>
                <p:oleObj name="方程式" r:id="rId15" imgW="71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75732" y="4701481"/>
                        <a:ext cx="1363683" cy="41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73697"/>
              </p:ext>
            </p:extLst>
          </p:nvPr>
        </p:nvGraphicFramePr>
        <p:xfrm>
          <a:off x="739775" y="5243513"/>
          <a:ext cx="777875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4" name="方程式" r:id="rId17" imgW="4520880" imgH="749160" progId="Equation.3">
                  <p:embed/>
                </p:oleObj>
              </mc:Choice>
              <mc:Fallback>
                <p:oleObj name="方程式" r:id="rId17" imgW="452088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9775" y="5243513"/>
                        <a:ext cx="7778750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57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LC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Method B (Gaussian)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24475"/>
              </p:ext>
            </p:extLst>
          </p:nvPr>
        </p:nvGraphicFramePr>
        <p:xfrm>
          <a:off x="457200" y="2377492"/>
          <a:ext cx="7797794" cy="253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方程式" r:id="rId3" imgW="3835080" imgH="1244520" progId="Equation.3">
                  <p:embed/>
                </p:oleObj>
              </mc:Choice>
              <mc:Fallback>
                <p:oleObj name="方程式" r:id="rId3" imgW="3835080" imgH="1244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377492"/>
                        <a:ext cx="7797794" cy="253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46649"/>
              </p:ext>
            </p:extLst>
          </p:nvPr>
        </p:nvGraphicFramePr>
        <p:xfrm>
          <a:off x="1231900" y="5051425"/>
          <a:ext cx="62484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方程式" r:id="rId5" imgW="3632200" imgH="736600" progId="Equation.3">
                  <p:embed/>
                </p:oleObj>
              </mc:Choice>
              <mc:Fallback>
                <p:oleObj name="方程式" r:id="rId5" imgW="36322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1900" y="5051425"/>
                        <a:ext cx="6248400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89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LC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Method B (Poisson)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24475"/>
              </p:ext>
            </p:extLst>
          </p:nvPr>
        </p:nvGraphicFramePr>
        <p:xfrm>
          <a:off x="457200" y="2377492"/>
          <a:ext cx="7797794" cy="253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方程式" r:id="rId3" imgW="3835080" imgH="1244520" progId="Equation.3">
                  <p:embed/>
                </p:oleObj>
              </mc:Choice>
              <mc:Fallback>
                <p:oleObj name="方程式" r:id="rId3" imgW="3835080" imgH="1244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377492"/>
                        <a:ext cx="7797794" cy="253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34561"/>
              </p:ext>
            </p:extLst>
          </p:nvPr>
        </p:nvGraphicFramePr>
        <p:xfrm>
          <a:off x="682625" y="5080487"/>
          <a:ext cx="777875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方程式" r:id="rId5" imgW="4520880" imgH="749160" progId="Equation.3">
                  <p:embed/>
                </p:oleObj>
              </mc:Choice>
              <mc:Fallback>
                <p:oleObj name="方程式" r:id="rId5" imgW="452088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625" y="5080487"/>
                        <a:ext cx="7778750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97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LC Parameter updating relationships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610" y="1417638"/>
            <a:ext cx="10841785" cy="4083535"/>
          </a:xfrm>
        </p:spPr>
      </p:pic>
    </p:spTree>
    <p:extLst>
      <p:ext uri="{BB962C8B-B14F-4D97-AF65-F5344CB8AC3E}">
        <p14:creationId xmlns:p14="http://schemas.microsoft.com/office/powerpoint/2010/main" val="87989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APC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Three factors are constrained by the relationship</a:t>
            </a:r>
          </a:p>
          <a:p>
            <a:pPr marL="0" indent="0" algn="ctr">
              <a:buNone/>
            </a:pPr>
            <a:r>
              <a:rPr lang="en-US" altLang="zh-TW" dirty="0" smtClean="0"/>
              <a:t>Cohort=Period-Age</a:t>
            </a:r>
          </a:p>
          <a:p>
            <a:r>
              <a:rPr lang="en-US" altLang="zh-TW" dirty="0" smtClean="0"/>
              <a:t>Method A</a:t>
            </a:r>
          </a:p>
          <a:p>
            <a:pPr lvl="1"/>
            <a:r>
              <a:rPr lang="zh-TW" altLang="en-US" dirty="0" smtClean="0"/>
              <a:t>先用</a:t>
            </a:r>
            <a:r>
              <a:rPr lang="en-US" altLang="zh-TW" dirty="0" smtClean="0"/>
              <a:t>SVD</a:t>
            </a:r>
            <a:r>
              <a:rPr lang="zh-TW" altLang="en-US" dirty="0" smtClean="0"/>
              <a:t>方法求初估計值，再用</a:t>
            </a:r>
            <a:r>
              <a:rPr lang="en-US" altLang="zh-TW" dirty="0" smtClean="0"/>
              <a:t>MLE</a:t>
            </a:r>
            <a:r>
              <a:rPr lang="zh-TW" altLang="en-US" dirty="0" smtClean="0"/>
              <a:t>求</a:t>
            </a:r>
            <a:endParaRPr lang="en-US" altLang="zh-TW" dirty="0" smtClean="0"/>
          </a:p>
          <a:p>
            <a:r>
              <a:rPr lang="en-US" altLang="zh-TW" dirty="0" smtClean="0"/>
              <a:t>Method B</a:t>
            </a:r>
          </a:p>
          <a:p>
            <a:pPr lvl="1"/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60400"/>
              </p:ext>
            </p:extLst>
          </p:nvPr>
        </p:nvGraphicFramePr>
        <p:xfrm>
          <a:off x="7179874" y="3863181"/>
          <a:ext cx="419622" cy="50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方程式" r:id="rId3" imgW="190440" imgH="228600" progId="Equation.3">
                  <p:embed/>
                </p:oleObj>
              </mc:Choice>
              <mc:Fallback>
                <p:oleObj name="方程式" r:id="rId3" imgW="190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9874" y="3863181"/>
                        <a:ext cx="419622" cy="503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595444"/>
              </p:ext>
            </p:extLst>
          </p:nvPr>
        </p:nvGraphicFramePr>
        <p:xfrm>
          <a:off x="1336091" y="4951185"/>
          <a:ext cx="2116236" cy="49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方程式" r:id="rId5" imgW="1041120" imgH="241200" progId="Equation.3">
                  <p:embed/>
                </p:oleObj>
              </mc:Choice>
              <mc:Fallback>
                <p:oleObj name="方程式" r:id="rId5" imgW="1041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6091" y="4951185"/>
                        <a:ext cx="2116236" cy="49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402151"/>
              </p:ext>
            </p:extLst>
          </p:nvPr>
        </p:nvGraphicFramePr>
        <p:xfrm>
          <a:off x="1336091" y="5558259"/>
          <a:ext cx="5529749" cy="75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方程式" r:id="rId7" imgW="1777680" imgH="241200" progId="Equation.3">
                  <p:embed/>
                </p:oleObj>
              </mc:Choice>
              <mc:Fallback>
                <p:oleObj name="方程式" r:id="rId7" imgW="17776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091" y="5558259"/>
                        <a:ext cx="5529749" cy="750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2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APC </a:t>
            </a:r>
            <a:r>
              <a:rPr lang="en-US" altLang="zh-TW" dirty="0"/>
              <a:t>Parameter updating relationships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523" y="1332337"/>
            <a:ext cx="9916230" cy="4839863"/>
          </a:xfrm>
        </p:spPr>
      </p:pic>
    </p:spTree>
    <p:extLst>
      <p:ext uri="{BB962C8B-B14F-4D97-AF65-F5344CB8AC3E}">
        <p14:creationId xmlns:p14="http://schemas.microsoft.com/office/powerpoint/2010/main" val="235518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Method A</a:t>
            </a:r>
          </a:p>
          <a:p>
            <a:pPr lvl="1"/>
            <a:r>
              <a:rPr lang="zh-TW" altLang="en-US" dirty="0" smtClean="0"/>
              <a:t>先用</a:t>
            </a:r>
            <a:r>
              <a:rPr lang="en-US" altLang="zh-TW" dirty="0" smtClean="0"/>
              <a:t>SVD</a:t>
            </a:r>
            <a:r>
              <a:rPr lang="zh-TW" altLang="en-US" dirty="0" smtClean="0"/>
              <a:t>方法求初估計值，再用</a:t>
            </a:r>
            <a:r>
              <a:rPr lang="en-US" altLang="zh-TW" dirty="0" smtClean="0"/>
              <a:t>MLE</a:t>
            </a:r>
            <a:r>
              <a:rPr lang="zh-TW" altLang="en-US" dirty="0" smtClean="0"/>
              <a:t>求</a:t>
            </a:r>
            <a:endParaRPr lang="en-US" altLang="zh-TW" dirty="0" smtClean="0"/>
          </a:p>
          <a:p>
            <a:r>
              <a:rPr lang="en-US" altLang="zh-TW" dirty="0" smtClean="0"/>
              <a:t>Method B</a:t>
            </a:r>
          </a:p>
          <a:p>
            <a:pPr lvl="1"/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37395"/>
              </p:ext>
            </p:extLst>
          </p:nvPr>
        </p:nvGraphicFramePr>
        <p:xfrm>
          <a:off x="7179874" y="2220994"/>
          <a:ext cx="419622" cy="50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方程式" r:id="rId3" imgW="190440" imgH="228600" progId="Equation.3">
                  <p:embed/>
                </p:oleObj>
              </mc:Choice>
              <mc:Fallback>
                <p:oleObj name="方程式" r:id="rId3" imgW="190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9874" y="2220994"/>
                        <a:ext cx="419622" cy="503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45087"/>
              </p:ext>
            </p:extLst>
          </p:nvPr>
        </p:nvGraphicFramePr>
        <p:xfrm>
          <a:off x="1309559" y="3221038"/>
          <a:ext cx="8255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方程式" r:id="rId5" imgW="406080" imgH="253800" progId="Equation.3">
                  <p:embed/>
                </p:oleObj>
              </mc:Choice>
              <mc:Fallback>
                <p:oleObj name="方程式" r:id="rId5" imgW="4060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9559" y="3221038"/>
                        <a:ext cx="82550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37327"/>
              </p:ext>
            </p:extLst>
          </p:nvPr>
        </p:nvGraphicFramePr>
        <p:xfrm>
          <a:off x="2061863" y="4531730"/>
          <a:ext cx="5020072" cy="95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方程式" r:id="rId7" imgW="1206360" imgH="228600" progId="Equation.3">
                  <p:embed/>
                </p:oleObj>
              </mc:Choice>
              <mc:Fallback>
                <p:oleObj name="方程式" r:id="rId7" imgW="1206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1863" y="4531730"/>
                        <a:ext cx="5020072" cy="951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2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AC </a:t>
            </a:r>
            <a:r>
              <a:rPr lang="en-US" altLang="zh-TW" dirty="0"/>
              <a:t>Parameter updating relationships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716" y="1323209"/>
            <a:ext cx="10560716" cy="3829815"/>
          </a:xfrm>
        </p:spPr>
      </p:pic>
    </p:spTree>
    <p:extLst>
      <p:ext uri="{BB962C8B-B14F-4D97-AF65-F5344CB8AC3E}">
        <p14:creationId xmlns:p14="http://schemas.microsoft.com/office/powerpoint/2010/main" val="29890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Lee-Carter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Lee-Carter Model</a:t>
            </a:r>
            <a:r>
              <a:rPr kumimoji="1" lang="zh-TW" altLang="en-US" dirty="0" smtClean="0"/>
              <a:t>明顯易懂</a:t>
            </a:r>
            <a:endParaRPr kumimoji="1" lang="en-US" altLang="zh-TW" dirty="0" smtClean="0"/>
          </a:p>
          <a:p>
            <a:r>
              <a:rPr kumimoji="1" lang="zh-TW" altLang="en-US" dirty="0" smtClean="0"/>
              <a:t>各國效果不同，例如：英格蘭與威爾斯男性死亡資料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Renshaw</a:t>
            </a:r>
            <a:r>
              <a:rPr kumimoji="1" lang="en-US" altLang="zh-TW" dirty="0" smtClean="0"/>
              <a:t> and </a:t>
            </a:r>
            <a:r>
              <a:rPr kumimoji="1" lang="en-US" altLang="zh-TW" dirty="0" err="1" smtClean="0"/>
              <a:t>Haberman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修正模型，加入世代效應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75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Mortality </a:t>
            </a:r>
            <a:r>
              <a:rPr lang="en-US" altLang="zh-TW" dirty="0"/>
              <a:t>R</a:t>
            </a:r>
            <a:r>
              <a:rPr lang="en-US" altLang="zh-TW" dirty="0" smtClean="0"/>
              <a:t>ate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65665"/>
              </p:ext>
            </p:extLst>
          </p:nvPr>
        </p:nvGraphicFramePr>
        <p:xfrm>
          <a:off x="144296" y="2257299"/>
          <a:ext cx="8867952" cy="2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方程式" r:id="rId3" imgW="3987800" imgH="1066800" progId="Equation.3">
                  <p:embed/>
                </p:oleObj>
              </mc:Choice>
              <mc:Fallback>
                <p:oleObj name="方程式" r:id="rId3" imgW="39878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296" y="2257299"/>
                        <a:ext cx="8867952" cy="237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10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3" descr="預測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25" r="-18825"/>
          <a:stretch>
            <a:fillRect/>
          </a:stretch>
        </p:blipFill>
        <p:spPr>
          <a:xfrm>
            <a:off x="0" y="274638"/>
            <a:ext cx="10872932" cy="5979694"/>
          </a:xfrm>
        </p:spPr>
      </p:pic>
    </p:spTree>
    <p:extLst>
      <p:ext uri="{BB962C8B-B14F-4D97-AF65-F5344CB8AC3E}">
        <p14:creationId xmlns:p14="http://schemas.microsoft.com/office/powerpoint/2010/main" val="258341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cohort-effect</a:t>
            </a:r>
            <a:endParaRPr kumimoji="1"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世代效應（</a:t>
            </a:r>
            <a:r>
              <a:rPr kumimoji="1" lang="en-US" altLang="zh-TW" dirty="0" smtClean="0"/>
              <a:t>cohort-effect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意指橫跨不同出生年代所產生的變化，即不同世代的人在某些特質會有差異存在，亦反應累積一生所暴露的風險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10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" y="139344"/>
            <a:ext cx="6765036" cy="6076005"/>
          </a:xfrm>
        </p:spPr>
      </p:pic>
      <p:sp>
        <p:nvSpPr>
          <p:cNvPr id="5" name="文字方塊 4"/>
          <p:cNvSpPr txBox="1"/>
          <p:nvPr/>
        </p:nvSpPr>
        <p:spPr>
          <a:xfrm>
            <a:off x="3556337" y="62153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二維資料形勢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435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Lee-Carter Model</a:t>
            </a:r>
            <a:r>
              <a:rPr kumimoji="1" lang="zh-TW" altLang="en-US" dirty="0" smtClean="0"/>
              <a:t>（</a:t>
            </a:r>
            <a:r>
              <a:rPr kumimoji="1" lang="en-US" altLang="zh-TW" dirty="0" smtClean="0"/>
              <a:t>age-period</a:t>
            </a:r>
            <a:r>
              <a:rPr kumimoji="1" lang="zh-TW" altLang="en-US" dirty="0" smtClean="0"/>
              <a:t>）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29728"/>
              </p:ext>
            </p:extLst>
          </p:nvPr>
        </p:nvGraphicFramePr>
        <p:xfrm>
          <a:off x="3005138" y="1600200"/>
          <a:ext cx="31337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方程式" r:id="rId3" imgW="100440" imgH="155160" progId="Equation.3">
                  <p:embed/>
                </p:oleObj>
              </mc:Choice>
              <mc:Fallback>
                <p:oleObj name="方程式" r:id="rId3" imgW="100440" imgH="155160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600200"/>
                        <a:ext cx="313372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296165" y="1417638"/>
          <a:ext cx="6048063" cy="187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Equation" r:id="rId5" imgW="1473120" imgH="457200" progId="Equation.3">
                  <p:embed/>
                </p:oleObj>
              </mc:Choice>
              <mc:Fallback>
                <p:oleObj name="Equation" r:id="rId5" imgW="14731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165" y="1417638"/>
                        <a:ext cx="6048063" cy="1877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15730"/>
              </p:ext>
            </p:extLst>
          </p:nvPr>
        </p:nvGraphicFramePr>
        <p:xfrm>
          <a:off x="2365375" y="4713288"/>
          <a:ext cx="44418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方程式" r:id="rId7" imgW="2197080" imgH="914400" progId="Equation.3">
                  <p:embed/>
                </p:oleObj>
              </mc:Choice>
              <mc:Fallback>
                <p:oleObj name="方程式" r:id="rId7" imgW="219708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713288"/>
                        <a:ext cx="4441825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76656"/>
              </p:ext>
            </p:extLst>
          </p:nvPr>
        </p:nvGraphicFramePr>
        <p:xfrm>
          <a:off x="1800225" y="3276600"/>
          <a:ext cx="54991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方程式" r:id="rId9" imgW="2159000" imgH="482600" progId="Equation.3">
                  <p:embed/>
                </p:oleObj>
              </mc:Choice>
              <mc:Fallback>
                <p:oleObj name="方程式" r:id="rId9" imgW="21590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276600"/>
                        <a:ext cx="54991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50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Mortality Reduction Factor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Mortality Reduction Factor  F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580422"/>
              </p:ext>
            </p:extLst>
          </p:nvPr>
        </p:nvGraphicFramePr>
        <p:xfrm>
          <a:off x="1276350" y="2406650"/>
          <a:ext cx="65659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方程式" r:id="rId3" imgW="2032000" imgH="469900" progId="Equation.3">
                  <p:embed/>
                </p:oleObj>
              </mc:Choice>
              <mc:Fallback>
                <p:oleObj name="方程式" r:id="rId3" imgW="2032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6350" y="2406650"/>
                        <a:ext cx="6565900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87346"/>
              </p:ext>
            </p:extLst>
          </p:nvPr>
        </p:nvGraphicFramePr>
        <p:xfrm>
          <a:off x="1462088" y="4019550"/>
          <a:ext cx="18288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方程式" r:id="rId5" imgW="609600" imgH="241300" progId="Equation.3">
                  <p:embed/>
                </p:oleObj>
              </mc:Choice>
              <mc:Fallback>
                <p:oleObj name="方程式" r:id="rId5" imgW="60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2088" y="4019550"/>
                        <a:ext cx="1828800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391907" y="4173409"/>
            <a:ext cx="502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：為</a:t>
            </a:r>
            <a:r>
              <a:rPr kumimoji="1" lang="en-US" altLang="zh-TW" sz="2400" dirty="0" smtClean="0"/>
              <a:t>x</a:t>
            </a:r>
            <a:r>
              <a:rPr kumimoji="1" lang="zh-TW" altLang="en-US" sz="2400" dirty="0" smtClean="0"/>
              <a:t>年齡，相對死亡率的變化速度</a:t>
            </a:r>
            <a:endParaRPr kumimoji="1" lang="en-US" altLang="zh-TW" sz="2400" dirty="0" smtClean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66791"/>
              </p:ext>
            </p:extLst>
          </p:nvPr>
        </p:nvGraphicFramePr>
        <p:xfrm>
          <a:off x="2641600" y="4741863"/>
          <a:ext cx="5270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方程式" r:id="rId7" imgW="165100" imgH="215900" progId="Equation.3">
                  <p:embed/>
                </p:oleObj>
              </mc:Choice>
              <mc:Fallback>
                <p:oleObj name="方程式" r:id="rId7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1600" y="4741863"/>
                        <a:ext cx="527050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391907" y="4883297"/>
            <a:ext cx="494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：</a:t>
            </a:r>
            <a:r>
              <a:rPr kumimoji="1" lang="zh-TW" altLang="en-US" sz="2400" dirty="0" smtClean="0"/>
              <a:t>為在世代</a:t>
            </a:r>
            <a:r>
              <a:rPr kumimoji="1" lang="en-US" altLang="zh-TW" sz="2400" dirty="0" smtClean="0"/>
              <a:t>z</a:t>
            </a:r>
            <a:r>
              <a:rPr kumimoji="1" lang="zh-TW" altLang="en-US" sz="2400" dirty="0" smtClean="0"/>
              <a:t>之下，死亡率的變化量</a:t>
            </a:r>
            <a:endParaRPr kumimoji="1"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Lee-Carter Model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81225"/>
              </p:ext>
            </p:extLst>
          </p:nvPr>
        </p:nvGraphicFramePr>
        <p:xfrm>
          <a:off x="898174" y="1679329"/>
          <a:ext cx="7314779" cy="18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方程式" r:id="rId3" imgW="1765300" imgH="444500" progId="Equation.3">
                  <p:embed/>
                </p:oleObj>
              </mc:Choice>
              <mc:Fallback>
                <p:oleObj name="方程式" r:id="rId3" imgW="176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174" y="1679329"/>
                        <a:ext cx="7314779" cy="184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58451"/>
              </p:ext>
            </p:extLst>
          </p:nvPr>
        </p:nvGraphicFramePr>
        <p:xfrm>
          <a:off x="2603524" y="3744549"/>
          <a:ext cx="3903032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方程式" r:id="rId5" imgW="1485900" imgH="927100" progId="Equation.3">
                  <p:embed/>
                </p:oleObj>
              </mc:Choice>
              <mc:Fallback>
                <p:oleObj name="方程式" r:id="rId5" imgW="14859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3524" y="3744549"/>
                        <a:ext cx="3903032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7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參數估計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LC Model</a:t>
            </a:r>
          </a:p>
          <a:p>
            <a:r>
              <a:rPr kumimoji="1" lang="en-US" altLang="zh-TW" dirty="0" smtClean="0"/>
              <a:t>APC Model</a:t>
            </a:r>
          </a:p>
          <a:p>
            <a:r>
              <a:rPr kumimoji="1" lang="en-US" altLang="zh-TW" dirty="0" smtClean="0"/>
              <a:t>AC Model</a:t>
            </a:r>
          </a:p>
          <a:p>
            <a:r>
              <a:rPr kumimoji="1" lang="en-US" altLang="zh-TW" dirty="0" smtClean="0"/>
              <a:t>Method A : </a:t>
            </a:r>
            <a:r>
              <a:rPr kumimoji="1" lang="en-US" altLang="zh-TW" dirty="0" err="1" smtClean="0"/>
              <a:t>Wilmoth</a:t>
            </a:r>
            <a:r>
              <a:rPr kumimoji="1" lang="en-US" altLang="zh-TW" dirty="0" smtClean="0"/>
              <a:t> and </a:t>
            </a:r>
            <a:r>
              <a:rPr kumimoji="1" lang="en-US" altLang="zh-TW" dirty="0" err="1" smtClean="0"/>
              <a:t>Brouhns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SVD</a:t>
            </a:r>
            <a:r>
              <a:rPr kumimoji="1" lang="zh-TW" altLang="en-US" dirty="0" smtClean="0"/>
              <a:t>（奇異值分解）</a:t>
            </a:r>
            <a:endParaRPr kumimoji="1" lang="en-US" altLang="zh-TW" dirty="0" smtClean="0"/>
          </a:p>
          <a:p>
            <a:r>
              <a:rPr kumimoji="1" lang="en-US" altLang="zh-TW" dirty="0" smtClean="0"/>
              <a:t>Method B : James and Segal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245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Singular Value Decomposition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135572"/>
              </p:ext>
            </p:extLst>
          </p:nvPr>
        </p:nvGraphicFramePr>
        <p:xfrm>
          <a:off x="847583" y="1417638"/>
          <a:ext cx="7467897" cy="418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方程式" r:id="rId3" imgW="1993900" imgH="1117600" progId="Equation.3">
                  <p:embed/>
                </p:oleObj>
              </mc:Choice>
              <mc:Fallback>
                <p:oleObj name="方程式" r:id="rId3" imgW="19939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583" y="1417638"/>
                        <a:ext cx="7467897" cy="418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12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276</Words>
  <Application>Microsoft Macintosh PowerPoint</Application>
  <PresentationFormat>如螢幕大小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伺服器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Office 佈景主題</vt:lpstr>
      <vt:lpstr>方程式</vt:lpstr>
      <vt:lpstr>Equation</vt:lpstr>
      <vt:lpstr>Microsoft 方程式編輯器</vt:lpstr>
      <vt:lpstr>死亡率模型 Lee-Carter的延伸</vt:lpstr>
      <vt:lpstr>Lee-Carter Model</vt:lpstr>
      <vt:lpstr>cohort-effect</vt:lpstr>
      <vt:lpstr>PowerPoint 簡報</vt:lpstr>
      <vt:lpstr>Lee-Carter Model（age-period）</vt:lpstr>
      <vt:lpstr>Mortality Reduction Factor</vt:lpstr>
      <vt:lpstr>Lee-Carter Model</vt:lpstr>
      <vt:lpstr>參數估計</vt:lpstr>
      <vt:lpstr>Singular Value Decomposition</vt:lpstr>
      <vt:lpstr>模型分配</vt:lpstr>
      <vt:lpstr>LC Model</vt:lpstr>
      <vt:lpstr>LC Model</vt:lpstr>
      <vt:lpstr>LC Model</vt:lpstr>
      <vt:lpstr>LC Model</vt:lpstr>
      <vt:lpstr>LC Parameter updating relationships</vt:lpstr>
      <vt:lpstr>APC Model</vt:lpstr>
      <vt:lpstr>APC Parameter updating relationships</vt:lpstr>
      <vt:lpstr>AC Model</vt:lpstr>
      <vt:lpstr>AC Parameter updating relationships</vt:lpstr>
      <vt:lpstr>Mortality Rate Projection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 ChienHsun Hsu</dc:creator>
  <cp:lastModifiedBy> ChienHsun Hsu</cp:lastModifiedBy>
  <cp:revision>63</cp:revision>
  <dcterms:created xsi:type="dcterms:W3CDTF">2013-09-30T05:49:57Z</dcterms:created>
  <dcterms:modified xsi:type="dcterms:W3CDTF">2013-10-01T09:09:42Z</dcterms:modified>
</cp:coreProperties>
</file>